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59" r:id="rId4"/>
    <p:sldId id="296" r:id="rId5"/>
    <p:sldId id="314" r:id="rId6"/>
    <p:sldId id="315" r:id="rId7"/>
    <p:sldId id="260" r:id="rId8"/>
    <p:sldId id="300" r:id="rId9"/>
    <p:sldId id="319" r:id="rId10"/>
    <p:sldId id="316" r:id="rId11"/>
    <p:sldId id="320" r:id="rId12"/>
    <p:sldId id="318" r:id="rId13"/>
    <p:sldId id="261" r:id="rId14"/>
    <p:sldId id="295" r:id="rId15"/>
    <p:sldId id="263" r:id="rId16"/>
    <p:sldId id="264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J7b+LFHOz0URRnOVTyCvv0yXh6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TI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D00"/>
    <a:srgbClr val="63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8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customschemas.google.com/relationships/presentationmetadata" Target="meta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6006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087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8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5696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C773887F-48D2-1984-63F6-E0C4E23A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>
            <a:extLst>
              <a:ext uri="{FF2B5EF4-FFF2-40B4-BE49-F238E27FC236}">
                <a16:creationId xmlns:a16="http://schemas.microsoft.com/office/drawing/2014/main" id="{0B9387FA-48CD-43C3-9710-8F9625201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FADBFBF0-2D34-CF95-195A-D0780CEAE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643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752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Background">
  <p:cSld name="Slide com Backgroun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izado">
  <p:cSld name="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>
            <a:spLocks noGrp="1"/>
          </p:cNvSpPr>
          <p:nvPr>
            <p:ph type="pic" idx="2"/>
          </p:nvPr>
        </p:nvSpPr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com Legenda">
  <p:cSld name="Foto com Le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dro-padilha-portell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5" Type="http://schemas.openxmlformats.org/officeDocument/2006/relationships/image" Target="../media/image4.png"/><Relationship Id="rId4" Type="http://schemas.openxmlformats.org/officeDocument/2006/relationships/hyperlink" Target="https://github.com/PedroPadilhaPortella/GeekShopping_PA/blob/main/sprint-3/estimativa-custos-geekshopping-aws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B364"/>
            </a:gs>
            <a:gs pos="30069">
              <a:srgbClr val="0EAB8B"/>
            </a:gs>
            <a:gs pos="58386">
              <a:srgbClr val="0B93A9"/>
            </a:gs>
            <a:gs pos="74000">
              <a:srgbClr val="1386B2"/>
            </a:gs>
            <a:gs pos="83000">
              <a:srgbClr val="1A79B9"/>
            </a:gs>
            <a:gs pos="100000">
              <a:srgbClr val="27479B"/>
            </a:gs>
          </a:gsLst>
          <a:lin ang="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" t="51626" r="46220" b="8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0" name="Google Shape;100;p4"/>
          <p:cNvSpPr/>
          <p:nvPr/>
        </p:nvSpPr>
        <p:spPr>
          <a:xfrm>
            <a:off x="2282494" y="0"/>
            <a:ext cx="7870067" cy="6223647"/>
          </a:xfrm>
          <a:prstGeom prst="rect">
            <a:avLst/>
          </a:prstGeom>
          <a:solidFill>
            <a:schemeClr val="dk1">
              <a:alpha val="68627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3160920" y="1145928"/>
            <a:ext cx="6113217" cy="4192749"/>
          </a:xfrm>
          <a:prstGeom prst="rect">
            <a:avLst/>
          </a:prstGeom>
          <a:noFill/>
          <a:ln w="38100" cap="flat" cmpd="sng">
            <a:solidFill>
              <a:srgbClr val="7DD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DD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031637" y="1709224"/>
            <a:ext cx="5133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9600" b="1" i="0" u="none" strike="noStrike" cap="none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Pitch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106148" y="3322487"/>
            <a:ext cx="498444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PROJETO APLICADO | PÓS-GRADUAÇÃO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4082194" y="3913358"/>
            <a:ext cx="427067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MIGRAÇÃO DA ARQUITETURA MONOLITO PARA MICROSSERVICOS NA NUVEM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Fluxograma: Terminação 22"/>
          <p:cNvSpPr/>
          <p:nvPr/>
        </p:nvSpPr>
        <p:spPr>
          <a:xfrm>
            <a:off x="8818282" y="1381758"/>
            <a:ext cx="239552" cy="91637"/>
          </a:xfrm>
          <a:prstGeom prst="flowChartTerminator">
            <a:avLst/>
          </a:prstGeom>
          <a:noFill/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luxograma: Terminação 23"/>
          <p:cNvSpPr/>
          <p:nvPr/>
        </p:nvSpPr>
        <p:spPr>
          <a:xfrm>
            <a:off x="8266370" y="1381758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Terminação 24"/>
          <p:cNvSpPr/>
          <p:nvPr/>
        </p:nvSpPr>
        <p:spPr>
          <a:xfrm>
            <a:off x="8542466" y="1381758"/>
            <a:ext cx="239552" cy="91637"/>
          </a:xfrm>
          <a:prstGeom prst="flowChartTerminator">
            <a:avLst/>
          </a:prstGeom>
          <a:noFill/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814C-390D-0583-F4AC-144101951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49FA2D-DB70-B913-9611-56828F42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5017"/>
            <a:ext cx="12191999" cy="5707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7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2A388-F74B-2B4E-E77C-EA6FCA32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C9C6E36-47F6-EFFA-0AE2-5289B3199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242"/>
            <a:ext cx="12192000" cy="5065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832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B1D-2DDE-D6A1-F3FB-2BD3B28E8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01A0F904-0917-D0FB-01F1-F71FCE91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137"/>
            <a:ext cx="5104009" cy="4455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00A6DD-DDE0-7B26-90B0-4DC2C0787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227" y="1201137"/>
            <a:ext cx="6834773" cy="30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487828" y="609600"/>
            <a:ext cx="11361794" cy="563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6524161" y="1603896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05.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Diferencial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524161" y="3263911"/>
            <a:ext cx="4208834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a sua solução tem de especial?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524161" y="3708113"/>
            <a:ext cx="4842534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600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Aplicação escalável, flexível, com acesso a todos os recursos da nuvem da AWS e por um custo muito acessível</a:t>
            </a:r>
            <a:endParaRPr sz="16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 rot="5400000" flipH="1">
            <a:off x="-69892" y="3382001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14" y="5450467"/>
            <a:ext cx="1504301" cy="925261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 flipH="1">
            <a:off x="9731853" y="943064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ço Reservado para Imagem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r="387"/>
          <a:stretch>
            <a:fillRect/>
          </a:stretch>
        </p:blipFill>
        <p:spPr>
          <a:xfrm>
            <a:off x="1681405" y="349586"/>
            <a:ext cx="4088352" cy="620101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373426" y="2342913"/>
            <a:ext cx="2132012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06.</a:t>
            </a:r>
            <a:endParaRPr sz="1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Impacto</a:t>
            </a:r>
            <a:endParaRPr sz="3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Como funciona o seu produto?</a:t>
            </a: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91" y="1814754"/>
            <a:ext cx="357755" cy="349053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11" y="1814753"/>
            <a:ext cx="357755" cy="349053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84" y="1813288"/>
            <a:ext cx="24172" cy="3492000"/>
          </a:xfrm>
          <a:prstGeom prst="rect">
            <a:avLst/>
          </a:prstGeom>
        </p:spPr>
      </p:pic>
      <p:sp>
        <p:nvSpPr>
          <p:cNvPr id="39" name="Google Shape;178;p21"/>
          <p:cNvSpPr txBox="1"/>
          <p:nvPr/>
        </p:nvSpPr>
        <p:spPr>
          <a:xfrm>
            <a:off x="4714848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1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0" name="Google Shape;178;p21"/>
          <p:cNvSpPr txBox="1"/>
          <p:nvPr/>
        </p:nvSpPr>
        <p:spPr>
          <a:xfrm>
            <a:off x="7694074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2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Google Shape;177;p21"/>
          <p:cNvSpPr txBox="1"/>
          <p:nvPr/>
        </p:nvSpPr>
        <p:spPr>
          <a:xfrm>
            <a:off x="2707476" y="2733704"/>
            <a:ext cx="2469876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Cada microsserviço é independente dos outros</a:t>
            </a:r>
            <a:endParaRPr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176;p21"/>
          <p:cNvSpPr txBox="1"/>
          <p:nvPr/>
        </p:nvSpPr>
        <p:spPr>
          <a:xfrm>
            <a:off x="2778876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Tolerância a falhas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629" y="1813288"/>
            <a:ext cx="24172" cy="3492000"/>
          </a:xfrm>
          <a:prstGeom prst="rect">
            <a:avLst/>
          </a:prstGeom>
        </p:spPr>
      </p:pic>
      <p:sp>
        <p:nvSpPr>
          <p:cNvPr id="44" name="Google Shape;178;p21"/>
          <p:cNvSpPr txBox="1"/>
          <p:nvPr/>
        </p:nvSpPr>
        <p:spPr>
          <a:xfrm>
            <a:off x="10755907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3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176;p21"/>
          <p:cNvSpPr txBox="1"/>
          <p:nvPr/>
        </p:nvSpPr>
        <p:spPr>
          <a:xfrm>
            <a:off x="5999847" y="2038315"/>
            <a:ext cx="17493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Enfileiramento de Processos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9" name="Google Shape;177;p21"/>
          <p:cNvSpPr txBox="1"/>
          <p:nvPr/>
        </p:nvSpPr>
        <p:spPr>
          <a:xfrm>
            <a:off x="2699585" y="3573338"/>
            <a:ext cx="2485658" cy="69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Os serviços na nuvem são escaláveis</a:t>
            </a:r>
            <a:endParaRPr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176;p21"/>
          <p:cNvSpPr txBox="1"/>
          <p:nvPr/>
        </p:nvSpPr>
        <p:spPr>
          <a:xfrm>
            <a:off x="9075865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Custos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177;p21"/>
          <p:cNvSpPr txBox="1"/>
          <p:nvPr/>
        </p:nvSpPr>
        <p:spPr>
          <a:xfrm>
            <a:off x="5973876" y="2677047"/>
            <a:ext cx="2469876" cy="19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processamento de pedidos é enfileirado pelo RabbitMQ, de modo que, não haverá gargalo no processamento de pagamentos nem no envio de e-mails.</a:t>
            </a:r>
            <a:endParaRPr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16" y="5459861"/>
            <a:ext cx="1504301" cy="925261"/>
          </a:xfrm>
          <a:prstGeom prst="rect">
            <a:avLst/>
          </a:prstGeom>
        </p:spPr>
      </p:pic>
      <p:cxnSp>
        <p:nvCxnSpPr>
          <p:cNvPr id="62" name="Conector reto 61"/>
          <p:cNvCxnSpPr/>
          <p:nvPr/>
        </p:nvCxnSpPr>
        <p:spPr>
          <a:xfrm flipH="1">
            <a:off x="0" y="5921865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7278130" y="859714"/>
            <a:ext cx="4913871" cy="5259"/>
          </a:xfrm>
          <a:prstGeom prst="line">
            <a:avLst/>
          </a:prstGeom>
          <a:ln w="12700"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162;p20"/>
          <p:cNvSpPr/>
          <p:nvPr/>
        </p:nvSpPr>
        <p:spPr>
          <a:xfrm>
            <a:off x="0" y="6694268"/>
            <a:ext cx="10479816" cy="1637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77;p21">
            <a:extLst>
              <a:ext uri="{FF2B5EF4-FFF2-40B4-BE49-F238E27FC236}">
                <a16:creationId xmlns:a16="http://schemas.microsoft.com/office/drawing/2014/main" id="{05F8F974-8C01-7D5A-58D8-026D5401AC80}"/>
              </a:ext>
            </a:extLst>
          </p:cNvPr>
          <p:cNvSpPr txBox="1"/>
          <p:nvPr/>
        </p:nvSpPr>
        <p:spPr>
          <a:xfrm>
            <a:off x="9074481" y="2574802"/>
            <a:ext cx="2485658" cy="39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Custos menores na AWS</a:t>
            </a:r>
            <a:endParaRPr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747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Google Shape;188;p22"/>
          <p:cNvSpPr/>
          <p:nvPr/>
        </p:nvSpPr>
        <p:spPr>
          <a:xfrm>
            <a:off x="0" y="-11151"/>
            <a:ext cx="6008553" cy="68691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08554" y="-11151"/>
            <a:ext cx="6197434" cy="6880302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082980" y="3698049"/>
            <a:ext cx="3706800" cy="18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Essas etapas garantirão que a solução não apenas atenda às demandas atuais, mas também esteja preparada para desafios futuros, mantendo a empresa competitiva no mercado.</a:t>
            </a:r>
          </a:p>
        </p:txBody>
      </p:sp>
      <p:sp>
        <p:nvSpPr>
          <p:cNvPr id="189" name="Google Shape;189;p22"/>
          <p:cNvSpPr txBox="1"/>
          <p:nvPr/>
        </p:nvSpPr>
        <p:spPr>
          <a:xfrm>
            <a:off x="1082979" y="1285457"/>
            <a:ext cx="459299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07.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Próximos Passos</a:t>
            </a:r>
            <a:endParaRPr sz="3800" b="0" i="0" u="none" strike="noStrike" cap="none" dirty="0">
              <a:solidFill>
                <a:schemeClr val="accen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082980" y="3212997"/>
            <a:ext cx="4003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a sua visão para o futuro da solução?</a:t>
            </a:r>
            <a:endParaRPr sz="1400" b="1" i="0" u="none" strike="noStrike" cap="none" dirty="0">
              <a:solidFill>
                <a:schemeClr val="l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6789751" y="1403171"/>
            <a:ext cx="11151" cy="42709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oogle Shape;194;p22"/>
          <p:cNvSpPr/>
          <p:nvPr/>
        </p:nvSpPr>
        <p:spPr>
          <a:xfrm>
            <a:off x="6533903" y="1795889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113485" y="1636259"/>
            <a:ext cx="410805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1600" dirty="0">
                <a:solidFill>
                  <a:schemeClr val="bg1"/>
                </a:solidFill>
              </a:rPr>
              <a:t>Implementar a migração da solução para a nuvem, com base no desenho de arquitetura e nos cálculos realizados.</a:t>
            </a:r>
          </a:p>
        </p:txBody>
      </p:sp>
      <p:sp>
        <p:nvSpPr>
          <p:cNvPr id="199" name="Google Shape;199;p22"/>
          <p:cNvSpPr txBox="1"/>
          <p:nvPr/>
        </p:nvSpPr>
        <p:spPr>
          <a:xfrm>
            <a:off x="7113485" y="3007946"/>
            <a:ext cx="39356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1600" dirty="0">
                <a:solidFill>
                  <a:schemeClr val="bg1"/>
                </a:solidFill>
              </a:rPr>
              <a:t>Capacitar a equipe nas melhores práticas de desenvolvimento e operação em nuvem.</a:t>
            </a:r>
          </a:p>
        </p:txBody>
      </p:sp>
      <p:sp>
        <p:nvSpPr>
          <p:cNvPr id="192" name="Google Shape;192;p22"/>
          <p:cNvSpPr/>
          <p:nvPr/>
        </p:nvSpPr>
        <p:spPr>
          <a:xfrm>
            <a:off x="6533903" y="3212997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6533903" y="4617382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" name="Conector reto 17"/>
          <p:cNvCxnSpPr/>
          <p:nvPr/>
        </p:nvCxnSpPr>
        <p:spPr>
          <a:xfrm flipH="1">
            <a:off x="1" y="6090798"/>
            <a:ext cx="2031999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99;p22">
            <a:extLst>
              <a:ext uri="{FF2B5EF4-FFF2-40B4-BE49-F238E27FC236}">
                <a16:creationId xmlns:a16="http://schemas.microsoft.com/office/drawing/2014/main" id="{96B62B59-BAC6-9B46-1A09-AE00353B7B2B}"/>
              </a:ext>
            </a:extLst>
          </p:cNvPr>
          <p:cNvSpPr txBox="1"/>
          <p:nvPr/>
        </p:nvSpPr>
        <p:spPr>
          <a:xfrm>
            <a:off x="7139462" y="4517495"/>
            <a:ext cx="39356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1600" dirty="0">
                <a:solidFill>
                  <a:schemeClr val="bg1"/>
                </a:solidFill>
              </a:rPr>
              <a:t>Integrar com outros recursos nativos da AWS, como EKS (Kubernetes), AWS Lambda, AWS Insights, etc.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20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5;p23"/>
          <p:cNvSpPr/>
          <p:nvPr/>
        </p:nvSpPr>
        <p:spPr>
          <a:xfrm>
            <a:off x="0" y="904150"/>
            <a:ext cx="12192000" cy="537811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4190999" y="3066931"/>
            <a:ext cx="3809999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Obrigado(a</a:t>
            </a:r>
            <a:r>
              <a:rPr lang="pt-BR" sz="4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)!</a:t>
            </a:r>
            <a:endParaRPr sz="48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0" y="904150"/>
            <a:ext cx="12192000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-1" y="6282266"/>
            <a:ext cx="12192000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 b="1036"/>
          <a:stretch>
            <a:fillRect/>
          </a:stretch>
        </p:blipFill>
        <p:spPr>
          <a:xfrm>
            <a:off x="0" y="-50068"/>
            <a:ext cx="12542841" cy="6908067"/>
          </a:xfrm>
          <a:solidFill>
            <a:schemeClr val="lt1"/>
          </a:solidFill>
        </p:spPr>
      </p:pic>
      <p:sp>
        <p:nvSpPr>
          <p:cNvPr id="188" name="Google Shape;188;p22"/>
          <p:cNvSpPr/>
          <p:nvPr/>
        </p:nvSpPr>
        <p:spPr>
          <a:xfrm>
            <a:off x="2460149" y="1966219"/>
            <a:ext cx="10082692" cy="32401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400"/>
            </a:pPr>
            <a:endParaRPr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88;p22"/>
          <p:cNvSpPr/>
          <p:nvPr/>
        </p:nvSpPr>
        <p:spPr>
          <a:xfrm flipH="1">
            <a:off x="0" y="1966219"/>
            <a:ext cx="2460148" cy="324019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Google Shape;109;p5"/>
          <p:cNvSpPr txBox="1"/>
          <p:nvPr/>
        </p:nvSpPr>
        <p:spPr>
          <a:xfrm>
            <a:off x="172639" y="3170181"/>
            <a:ext cx="2156727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tx1"/>
                </a:solidFill>
                <a:latin typeface="Radio Canada" pitchFamily="2" charset="0"/>
                <a:ea typeface="Tahoma" panose="020B0604030504040204" pitchFamily="34" charset="0"/>
                <a:cs typeface="Tahoma" panose="020B0604030504040204" pitchFamily="34" charset="0"/>
                <a:sym typeface="Trebuchet MS"/>
              </a:rPr>
              <a:t> Sumário</a:t>
            </a:r>
            <a:endParaRPr sz="3600" b="0" i="0" u="none" strike="noStrike" cap="none" dirty="0">
              <a:solidFill>
                <a:schemeClr val="tx1"/>
              </a:solidFill>
              <a:latin typeface="Radio Canada" pitchFamily="2" charset="0"/>
              <a:ea typeface="Tahoma" panose="020B0604030504040204" pitchFamily="34" charset="0"/>
              <a:cs typeface="Tahoma" panose="020B0604030504040204" pitchFamily="34" charset="0"/>
              <a:sym typeface="Trebuchet MS"/>
            </a:endParaRPr>
          </a:p>
        </p:txBody>
      </p:sp>
      <p:sp>
        <p:nvSpPr>
          <p:cNvPr id="20" name="Google Shape;110;p5"/>
          <p:cNvSpPr txBox="1"/>
          <p:nvPr/>
        </p:nvSpPr>
        <p:spPr>
          <a:xfrm>
            <a:off x="2504837" y="3444111"/>
            <a:ext cx="1373565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APRESENTAÇÃO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Google Shape;112;p5"/>
          <p:cNvSpPr/>
          <p:nvPr/>
        </p:nvSpPr>
        <p:spPr>
          <a:xfrm>
            <a:off x="2546897" y="2932636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01.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13;p5"/>
          <p:cNvSpPr txBox="1"/>
          <p:nvPr/>
        </p:nvSpPr>
        <p:spPr>
          <a:xfrm>
            <a:off x="4828226" y="3464977"/>
            <a:ext cx="144319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400"/>
            </a:pPr>
            <a:r>
              <a:rPr lang="pt-BR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PROBLEMA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Google Shape;115;p5"/>
          <p:cNvSpPr/>
          <p:nvPr/>
        </p:nvSpPr>
        <p:spPr>
          <a:xfrm>
            <a:off x="3854243" y="2943379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02.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Google Shape;116;p5"/>
          <p:cNvSpPr txBox="1"/>
          <p:nvPr/>
        </p:nvSpPr>
        <p:spPr>
          <a:xfrm>
            <a:off x="5895089" y="3473583"/>
            <a:ext cx="93114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SOLUÇÃO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0" name="Google Shape;118;p5"/>
          <p:cNvSpPr/>
          <p:nvPr/>
        </p:nvSpPr>
        <p:spPr>
          <a:xfrm>
            <a:off x="4861085" y="2943380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03.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119;p5"/>
          <p:cNvSpPr txBox="1"/>
          <p:nvPr/>
        </p:nvSpPr>
        <p:spPr>
          <a:xfrm>
            <a:off x="6896508" y="3464977"/>
            <a:ext cx="118088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DIFERENCIAL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121;p5"/>
          <p:cNvSpPr/>
          <p:nvPr/>
        </p:nvSpPr>
        <p:spPr>
          <a:xfrm>
            <a:off x="5895089" y="2961943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04.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5" name="Google Shape;122;p5"/>
          <p:cNvSpPr txBox="1"/>
          <p:nvPr/>
        </p:nvSpPr>
        <p:spPr>
          <a:xfrm>
            <a:off x="8077392" y="3486449"/>
            <a:ext cx="934626" cy="31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IMPACTO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124;p5"/>
          <p:cNvSpPr/>
          <p:nvPr/>
        </p:nvSpPr>
        <p:spPr>
          <a:xfrm>
            <a:off x="6887309" y="2970485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05.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125;p5"/>
          <p:cNvSpPr txBox="1"/>
          <p:nvPr/>
        </p:nvSpPr>
        <p:spPr>
          <a:xfrm>
            <a:off x="9108708" y="3473519"/>
            <a:ext cx="207844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PRÓXIMOS PASSOS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127;p5"/>
          <p:cNvSpPr/>
          <p:nvPr/>
        </p:nvSpPr>
        <p:spPr>
          <a:xfrm>
            <a:off x="8077779" y="2973716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06.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cxnSp>
        <p:nvCxnSpPr>
          <p:cNvPr id="26" name="Conector reto 25"/>
          <p:cNvCxnSpPr/>
          <p:nvPr/>
        </p:nvCxnSpPr>
        <p:spPr>
          <a:xfrm flipH="1">
            <a:off x="1" y="5481198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15;p5">
            <a:extLst>
              <a:ext uri="{FF2B5EF4-FFF2-40B4-BE49-F238E27FC236}">
                <a16:creationId xmlns:a16="http://schemas.microsoft.com/office/drawing/2014/main" id="{73DE1DB9-2B88-98EB-E3BC-604BF287A9F6}"/>
              </a:ext>
            </a:extLst>
          </p:cNvPr>
          <p:cNvSpPr/>
          <p:nvPr/>
        </p:nvSpPr>
        <p:spPr>
          <a:xfrm>
            <a:off x="9158362" y="2965718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07.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C89BDE-D171-94DC-F301-EBE8C0DEE4D4}"/>
              </a:ext>
            </a:extLst>
          </p:cNvPr>
          <p:cNvSpPr txBox="1"/>
          <p:nvPr/>
        </p:nvSpPr>
        <p:spPr>
          <a:xfrm>
            <a:off x="3839622" y="3444111"/>
            <a:ext cx="1023465" cy="31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</a:pPr>
            <a:r>
              <a:rPr lang="pt-BR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CONTEXTO</a:t>
            </a:r>
            <a:endParaRPr lang="pt-BR"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7506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4;p6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3;g6b801bba70_0_92"/>
          <p:cNvSpPr txBox="1"/>
          <p:nvPr/>
        </p:nvSpPr>
        <p:spPr>
          <a:xfrm>
            <a:off x="5122508" y="435588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01.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Apresentação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5;g6b801bba70_0_92"/>
          <p:cNvSpPr txBox="1"/>
          <p:nvPr/>
        </p:nvSpPr>
        <p:spPr>
          <a:xfrm>
            <a:off x="5178076" y="2042366"/>
            <a:ext cx="6441837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0000"/>
              </a:lnSpc>
              <a:buSzPts val="1200"/>
            </a:pP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Quem sou eu?</a:t>
            </a:r>
          </a:p>
          <a:p>
            <a:pPr marL="171450" indent="-171450">
              <a:lnSpc>
                <a:spcPct val="130000"/>
              </a:lnSpc>
              <a:buSzPts val="1200"/>
              <a:buFont typeface="Arial" panose="020B0604020202020204" pitchFamily="34" charset="0"/>
              <a:buChar char="•"/>
            </a:pPr>
            <a:endParaRPr lang="pt-BR" sz="18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Pedro Henrique Padilha Portella da Cruz</a:t>
            </a:r>
          </a:p>
          <a:p>
            <a:pPr marL="171450" indent="-171450">
              <a:lnSpc>
                <a:spcPct val="130000"/>
              </a:lnSpc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23 anos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Sou de São Paulo</a:t>
            </a:r>
            <a:endParaRPr lang="pt-BR" sz="18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Graduado em Análise e Desenvolvimento de Sistemas pela Fatec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Desenvolvedor Sênior no banco Santander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lang="pt-BR" sz="18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171450" lvl="0" indent="-171450">
              <a:lnSpc>
                <a:spcPct val="130000"/>
              </a:lnSpc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: </a:t>
            </a: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  <a:hlinkClick r:id="rId3"/>
              </a:rPr>
              <a:t>https://www.linkedin.com/in/pedro-padilha-portella/</a:t>
            </a:r>
            <a:endParaRPr lang="pt-BR" sz="1800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171450" lvl="0" indent="-171450">
              <a:lnSpc>
                <a:spcPct val="130000"/>
              </a:lnSpc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Github: </a:t>
            </a:r>
            <a:r>
              <a:rPr lang="pt-BR" sz="18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  <a:hlinkClick r:id="rId4"/>
              </a:rPr>
              <a:t>https://github.com/PedroPadilhaPortella</a:t>
            </a:r>
            <a:endParaRPr sz="1800" b="0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699" y="5931682"/>
            <a:ext cx="1504301" cy="925261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1" y="5481198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uxograma: Terminação 23"/>
          <p:cNvSpPr/>
          <p:nvPr/>
        </p:nvSpPr>
        <p:spPr>
          <a:xfrm>
            <a:off x="5729989" y="269860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Terminação 24"/>
          <p:cNvSpPr/>
          <p:nvPr/>
        </p:nvSpPr>
        <p:spPr>
          <a:xfrm>
            <a:off x="5178077" y="269860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Terminação 25"/>
          <p:cNvSpPr/>
          <p:nvPr/>
        </p:nvSpPr>
        <p:spPr>
          <a:xfrm>
            <a:off x="5454173" y="269860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A127D76B-110B-8684-5860-BFD97BE38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880" y="1390430"/>
            <a:ext cx="3344906" cy="3344906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339969" y="568336"/>
            <a:ext cx="11852031" cy="57213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838480" y="1467172"/>
            <a:ext cx="246014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02.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Contexto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A9B6B6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573195" y="2162104"/>
            <a:ext cx="8102990" cy="217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Empresa fictícia chamada Geek Shopping, que atua no setor de varejo, de forma 100% digital;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8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Busca crescer no setor e concorrer diretamente com grandes players globais;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pt-BR" sz="1800" b="0" i="0" u="none" strike="noStrike" cap="none" dirty="0">
              <a:solidFill>
                <a:schemeClr val="l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Sistema monolítico MVC, desenvolvido em </a:t>
            </a:r>
            <a:r>
              <a:rPr lang="pt-BR" sz="1600" dirty="0" err="1">
                <a:solidFill>
                  <a:schemeClr val="bg1"/>
                </a:solidFill>
              </a:rPr>
              <a:t>.Net</a:t>
            </a:r>
            <a:r>
              <a:rPr lang="pt-BR" sz="1600" dirty="0">
                <a:solidFill>
                  <a:schemeClr val="bg1"/>
                </a:solidFill>
              </a:rPr>
              <a:t> Core;</a:t>
            </a: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Infraestrutura proprietária, </a:t>
            </a:r>
            <a:r>
              <a:rPr lang="pt-BR" sz="1600" dirty="0" err="1">
                <a:solidFill>
                  <a:schemeClr val="bg1"/>
                </a:solidFill>
              </a:rPr>
              <a:t>on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 err="1">
                <a:solidFill>
                  <a:schemeClr val="bg1"/>
                </a:solidFill>
              </a:rPr>
              <a:t>premise</a:t>
            </a:r>
            <a:r>
              <a:rPr lang="pt-BR" sz="16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sp>
        <p:nvSpPr>
          <p:cNvPr id="29" name="Fluxograma: Terminação 28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Terminação 30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66;p20"/>
          <p:cNvSpPr/>
          <p:nvPr/>
        </p:nvSpPr>
        <p:spPr>
          <a:xfrm rot="5400000" flipH="1">
            <a:off x="-207370" y="1956799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to 12"/>
          <p:cNvCxnSpPr/>
          <p:nvPr/>
        </p:nvCxnSpPr>
        <p:spPr>
          <a:xfrm flipH="1">
            <a:off x="970355" y="3159943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ACB430B7-5DA6-DD5E-533A-EC51430B6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97" y="3606236"/>
            <a:ext cx="1492568" cy="1784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16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45ED-6A93-31E7-3752-2D702B8A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A93BF0-2670-89D9-85D2-94F35EE66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" y="50088"/>
            <a:ext cx="4825218" cy="680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190FD43-6F6E-0409-6FD5-44170512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32" y="0"/>
            <a:ext cx="543950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35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0EC6CD34-AE59-F833-D6F1-9B599ACD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>
            <a:extLst>
              <a:ext uri="{FF2B5EF4-FFF2-40B4-BE49-F238E27FC236}">
                <a16:creationId xmlns:a16="http://schemas.microsoft.com/office/drawing/2014/main" id="{4E239DFB-BCB9-A1C1-2A41-4192CEAF83CD}"/>
              </a:ext>
            </a:extLst>
          </p:cNvPr>
          <p:cNvSpPr/>
          <p:nvPr/>
        </p:nvSpPr>
        <p:spPr>
          <a:xfrm>
            <a:off x="339969" y="568336"/>
            <a:ext cx="11852031" cy="57213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>
            <a:extLst>
              <a:ext uri="{FF2B5EF4-FFF2-40B4-BE49-F238E27FC236}">
                <a16:creationId xmlns:a16="http://schemas.microsoft.com/office/drawing/2014/main" id="{FEB7A74F-B7A7-12E2-8DD4-160233272797}"/>
              </a:ext>
            </a:extLst>
          </p:cNvPr>
          <p:cNvSpPr txBox="1"/>
          <p:nvPr/>
        </p:nvSpPr>
        <p:spPr>
          <a:xfrm>
            <a:off x="838480" y="1467172"/>
            <a:ext cx="3391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03.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A9B6B6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é a dor?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A9B6B6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04BE52CD-C24E-6F75-8902-97F14D46AE7C}"/>
              </a:ext>
            </a:extLst>
          </p:cNvPr>
          <p:cNvSpPr txBox="1"/>
          <p:nvPr/>
        </p:nvSpPr>
        <p:spPr>
          <a:xfrm>
            <a:off x="3573195" y="2162104"/>
            <a:ext cx="810299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O sistema vem sofrendo gargalos de processamento com o aumento do número de clientes, principalmente ao realizar um pedidos;</a:t>
            </a:r>
          </a:p>
          <a:p>
            <a:pPr>
              <a:lnSpc>
                <a:spcPct val="130000"/>
              </a:lnSpc>
              <a:buSzPts val="1200"/>
            </a:pP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Instabilidade e quedas no sistema em momentos de pico de acessos.</a:t>
            </a:r>
          </a:p>
          <a:p>
            <a:pPr>
              <a:lnSpc>
                <a:spcPct val="130000"/>
              </a:lnSpc>
              <a:buSzPts val="1200"/>
            </a:pP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Sistema acoplado dificulta manutenção.</a:t>
            </a:r>
          </a:p>
          <a:p>
            <a:pPr>
              <a:lnSpc>
                <a:spcPct val="130000"/>
              </a:lnSpc>
              <a:buSzPts val="1200"/>
            </a:pP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Dificuldade em identificar falhas e responder a elas com rapidez.</a:t>
            </a:r>
          </a:p>
          <a:p>
            <a:pPr>
              <a:lnSpc>
                <a:spcPct val="130000"/>
              </a:lnSpc>
              <a:buSzPts val="1200"/>
            </a:pP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buSzPts val="1200"/>
            </a:pPr>
            <a:r>
              <a:rPr lang="pt-BR" sz="1600" dirty="0">
                <a:solidFill>
                  <a:schemeClr val="bg1"/>
                </a:solidFill>
              </a:rPr>
              <a:t>A empresa não tem muito recurso para investir em tecnologia.</a:t>
            </a:r>
          </a:p>
        </p:txBody>
      </p:sp>
      <p:cxnSp>
        <p:nvCxnSpPr>
          <p:cNvPr id="147" name="Google Shape;147;p6">
            <a:extLst>
              <a:ext uri="{FF2B5EF4-FFF2-40B4-BE49-F238E27FC236}">
                <a16:creationId xmlns:a16="http://schemas.microsoft.com/office/drawing/2014/main" id="{8A9889C0-8498-429F-B0E1-7F0D92A6D75D}"/>
              </a:ext>
            </a:extLst>
          </p:cNvPr>
          <p:cNvCxnSpPr/>
          <p:nvPr/>
        </p:nvCxnSpPr>
        <p:spPr>
          <a:xfrm>
            <a:off x="3633689" y="5692593"/>
            <a:ext cx="596347" cy="0"/>
          </a:xfrm>
          <a:prstGeom prst="straightConnector1">
            <a:avLst/>
          </a:prstGeom>
          <a:noFill/>
          <a:ln w="38100" cap="flat" cmpd="sng">
            <a:solidFill>
              <a:srgbClr val="0C92A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DEE0F1-A111-BE06-1F99-81FCFA81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527ED851-BCEA-97D6-3C67-D75F77B647CB}"/>
              </a:ext>
            </a:extLst>
          </p:cNvPr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F55BB8D2-9CC4-031C-09F3-52223A54CA80}"/>
              </a:ext>
            </a:extLst>
          </p:cNvPr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Terminação 30">
            <a:extLst>
              <a:ext uri="{FF2B5EF4-FFF2-40B4-BE49-F238E27FC236}">
                <a16:creationId xmlns:a16="http://schemas.microsoft.com/office/drawing/2014/main" id="{36967A5D-E97F-3B73-308D-9570FDBC55D4}"/>
              </a:ext>
            </a:extLst>
          </p:cNvPr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66;p20">
            <a:extLst>
              <a:ext uri="{FF2B5EF4-FFF2-40B4-BE49-F238E27FC236}">
                <a16:creationId xmlns:a16="http://schemas.microsoft.com/office/drawing/2014/main" id="{09CFB0FE-6042-E6EC-27ED-D08BA7AC87CB}"/>
              </a:ext>
            </a:extLst>
          </p:cNvPr>
          <p:cNvSpPr/>
          <p:nvPr/>
        </p:nvSpPr>
        <p:spPr>
          <a:xfrm rot="5400000" flipH="1">
            <a:off x="-207370" y="1956799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FC302DF-E45A-AE85-5927-6F9133A465CF}"/>
              </a:ext>
            </a:extLst>
          </p:cNvPr>
          <p:cNvCxnSpPr/>
          <p:nvPr/>
        </p:nvCxnSpPr>
        <p:spPr>
          <a:xfrm flipH="1">
            <a:off x="970355" y="3159943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2"/>
          <p:cNvSpPr/>
          <p:nvPr/>
        </p:nvSpPr>
        <p:spPr>
          <a:xfrm>
            <a:off x="9074109" y="0"/>
            <a:ext cx="311789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800"/>
            </a:pPr>
            <a:endParaRPr lang="pt-BR" sz="800" dirty="0"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9302385" y="415151"/>
            <a:ext cx="2460147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04.</a:t>
            </a:r>
            <a:endParaRPr sz="1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Solução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9664506" y="2026882"/>
            <a:ext cx="2198622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eu proponho?</a:t>
            </a:r>
            <a:endParaRPr sz="18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55949" y="3768912"/>
            <a:ext cx="8819685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>
              <a:lnSpc>
                <a:spcPct val="130000"/>
              </a:lnSpc>
              <a:buSzPts val="1200"/>
              <a:buFont typeface="+mj-lt"/>
              <a:buAutoNum type="arabicPeriod"/>
            </a:pPr>
            <a:r>
              <a:rPr lang="pt-BR" sz="1800" dirty="0"/>
              <a:t>Migrar a arquitetura monolítica para Microsserviços.</a:t>
            </a:r>
          </a:p>
          <a:p>
            <a:pPr marL="228600" lvl="0" indent="-228600">
              <a:lnSpc>
                <a:spcPct val="130000"/>
              </a:lnSpc>
              <a:buSzPts val="1200"/>
              <a:buFont typeface="+mj-lt"/>
              <a:buAutoNum type="arabicPeriod"/>
            </a:pPr>
            <a:endParaRPr lang="pt-BR" sz="1800" dirty="0"/>
          </a:p>
          <a:p>
            <a:pPr marL="228600" indent="-228600">
              <a:lnSpc>
                <a:spcPct val="130000"/>
              </a:lnSpc>
              <a:buSzPts val="1200"/>
              <a:buFont typeface="+mj-lt"/>
              <a:buAutoNum type="arabicPeriod"/>
            </a:pPr>
            <a:r>
              <a:rPr lang="pt-BR" sz="1800" dirty="0"/>
              <a:t>Implementar um sistema de Mensageria no ponto que tem maior gargalo.</a:t>
            </a:r>
          </a:p>
          <a:p>
            <a:pPr marL="228600" indent="-228600">
              <a:lnSpc>
                <a:spcPct val="130000"/>
              </a:lnSpc>
              <a:buSzPts val="1200"/>
              <a:buFont typeface="+mj-lt"/>
              <a:buAutoNum type="arabicPeriod"/>
            </a:pPr>
            <a:endParaRPr lang="pt-BR" sz="1800" dirty="0"/>
          </a:p>
          <a:p>
            <a:pPr marL="228600" lvl="0" indent="-228600">
              <a:lnSpc>
                <a:spcPct val="130000"/>
              </a:lnSpc>
              <a:buSzPts val="1200"/>
              <a:buFont typeface="+mj-lt"/>
              <a:buAutoNum type="arabicPeriod"/>
            </a:pPr>
            <a:r>
              <a:rPr lang="pt-BR" sz="1800" dirty="0"/>
              <a:t>Configurar ferramentas Logging (Serilog)</a:t>
            </a:r>
          </a:p>
          <a:p>
            <a:pPr marL="228600" lvl="0" indent="-228600">
              <a:lnSpc>
                <a:spcPct val="130000"/>
              </a:lnSpc>
              <a:buSzPts val="1200"/>
              <a:buFont typeface="+mj-lt"/>
              <a:buAutoNum type="arabicPeriod"/>
            </a:pPr>
            <a:endParaRPr lang="pt-BR" sz="1800" dirty="0"/>
          </a:p>
          <a:p>
            <a:pPr marL="228600" indent="-228600">
              <a:lnSpc>
                <a:spcPct val="130000"/>
              </a:lnSpc>
              <a:buSzPts val="1200"/>
              <a:buFont typeface="+mj-lt"/>
              <a:buAutoNum type="arabicPeriod"/>
            </a:pPr>
            <a:r>
              <a:rPr lang="pt-BR" sz="1800" dirty="0"/>
              <a:t>Analisar a viabilidade migrar a solução para a nuvem.</a:t>
            </a:r>
          </a:p>
          <a:p>
            <a:pPr lvl="0">
              <a:lnSpc>
                <a:spcPct val="130000"/>
              </a:lnSpc>
              <a:buSzPts val="1200"/>
            </a:pPr>
            <a:endParaRPr lang="pt-BR" sz="1800" dirty="0"/>
          </a:p>
        </p:txBody>
      </p:sp>
      <p:sp>
        <p:nvSpPr>
          <p:cNvPr id="15" name="Fluxograma: Terminação 14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Terminação 15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Terminação 16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 flipH="1">
            <a:off x="9302385" y="1923275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onceito de conectividade internacional global Linhas de conexão ao redor  do globo terrestre Generative AI | imagem Premium gerada com IA">
            <a:extLst>
              <a:ext uri="{FF2B5EF4-FFF2-40B4-BE49-F238E27FC236}">
                <a16:creationId xmlns:a16="http://schemas.microsoft.com/office/drawing/2014/main" id="{2F7E8925-467F-EE8C-D554-566A4833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38" y="256684"/>
            <a:ext cx="5213040" cy="298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A6D7D8-9B77-CACC-01B2-A77B52F6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02" y="0"/>
            <a:ext cx="613219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09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61D4CD-57F2-745E-09A6-3CADA632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0"/>
            <a:ext cx="641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C322500-078B-E57E-628F-DD1350CCEF7E}"/>
              </a:ext>
            </a:extLst>
          </p:cNvPr>
          <p:cNvSpPr txBox="1"/>
          <p:nvPr/>
        </p:nvSpPr>
        <p:spPr>
          <a:xfrm>
            <a:off x="151228" y="106364"/>
            <a:ext cx="4237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cap="none" dirty="0">
                <a:solidFill>
                  <a:schemeClr val="tx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Benefícios Da Nuvem AWS</a:t>
            </a:r>
            <a:endParaRPr 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02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455</Words>
  <Application>Microsoft Office PowerPoint</Application>
  <PresentationFormat>Widescreen</PresentationFormat>
  <Paragraphs>88</Paragraphs>
  <Slides>16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Radio Canada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lucas.fonseca@igti.edu.br</dc:creator>
  <cp:lastModifiedBy>Pedro Portella</cp:lastModifiedBy>
  <cp:revision>62</cp:revision>
  <dcterms:created xsi:type="dcterms:W3CDTF">2019-09-06T18:34:24Z</dcterms:created>
  <dcterms:modified xsi:type="dcterms:W3CDTF">2025-01-17T02:37:13Z</dcterms:modified>
</cp:coreProperties>
</file>